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1" r:id="rId5"/>
    <p:sldId id="260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34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11FCD-38DE-46E4-B1E2-2847DD4BFED4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E4AF3-5506-48A0-B101-E0F0318303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BAB99-BCA6-499D-B38C-0C3C271072CB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8FCCD-F093-43E0-A8C3-812482761B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2C8F5-0789-4BEF-BD91-83B42AD78C05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106E7-29C7-46F0-995C-B1E24AF8E5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13652D-3E6C-46D3-8797-A94F06E032A6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95694-7EF2-4C3E-A522-608CDE8E6D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1CC30-73A3-4942-89F5-24C283AF373B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76F97-D742-4E73-A4DD-3F7BB22100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04E80-C263-4D60-824A-BAD130924542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BBA97-C3E0-4F37-B8E7-4603E263E5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E55EC-EA9D-44A0-9F92-5CE1FA5E9303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254C3-7D65-49A1-9AB1-930FCDA79C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2FE988-AA3B-4194-A765-514D79762E9F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E5014-F87D-4487-899C-0FEBE134EF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728CC-FD44-4B84-8BE5-0DE477283842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2E4A4-0168-4CEC-BC80-C1A30E7ABA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5D7358-FAAF-420B-83C9-BE5EC160B4C4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249AC-FF65-4666-B1EE-D3C04D9C67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7E33F-466B-475B-AF86-F03C96111F11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5915E-A210-4659-B11C-26D888680F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3C6CAFA-EE52-4A4D-9C11-4D136681D2D5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CF7AE2-F28F-4834-9831-208DFB7EB1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72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0188" y="428625"/>
            <a:ext cx="6357937" cy="369888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/>
              <a:t>Технологические параметры многоковшовых экскаваторов</a:t>
            </a:r>
            <a:r>
              <a:rPr lang="ru-RU" dirty="0"/>
              <a:t>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71500" y="1000125"/>
            <a:ext cx="8143875" cy="5226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600">
                <a:solidFill>
                  <a:srgbClr val="002060"/>
                </a:solidFill>
                <a:latin typeface="Times New Roman" pitchFamily="18" charset="0"/>
              </a:rPr>
              <a:t>     Многоковшовые цепные экскаваторы на рельсовом ходу разрабатывают уступы фронтальными забоями, а экскаваторы на гусеничном ходу—торцовыми. При разработке уступа фронталь­ным забоем выемка горной массы может осуществляться парал­лельными (одиночными и многорядными) и треугольными струж­ками по вееру. Стружки образуются при движении ковшей по откосу уступа и перемещении экскаватора вдоль ус­тупа со скоростью </a:t>
            </a:r>
            <a:r>
              <a:rPr lang="en-US" sz="1600">
                <a:solidFill>
                  <a:srgbClr val="002060"/>
                </a:solidFill>
                <a:latin typeface="Book Antiqua" pitchFamily="18" charset="0"/>
              </a:rPr>
              <a:t>V</a:t>
            </a:r>
            <a:r>
              <a:rPr lang="ru-RU" sz="1600" i="1">
                <a:solidFill>
                  <a:srgbClr val="002060"/>
                </a:solidFill>
                <a:latin typeface="Times New Roman" pitchFamily="18" charset="0"/>
              </a:rPr>
              <a:t>э.</a:t>
            </a:r>
            <a:r>
              <a:rPr lang="ru-RU" sz="1600">
                <a:solidFill>
                  <a:srgbClr val="002060"/>
                </a:solidFill>
                <a:latin typeface="Times New Roman" pitchFamily="18" charset="0"/>
              </a:rPr>
              <a:t> Высота и угол откоса уступа, ширина и толщина стружки находятся во взаимосвязи с технической про­изводительностью экскаватора. </a:t>
            </a:r>
          </a:p>
          <a:p>
            <a:pPr algn="just"/>
            <a:r>
              <a:rPr lang="ru-RU" sz="1600">
                <a:solidFill>
                  <a:srgbClr val="002060"/>
                </a:solidFill>
                <a:latin typeface="Times New Roman" pitchFamily="18" charset="0"/>
              </a:rPr>
              <a:t>Необходимое наполнение ковшей породой достигается путем изменения рабочей скорости движения экскаватора или регули­рованием толщины срезаемой стружки. Для современных цепных экскаваторов </a:t>
            </a:r>
            <a:r>
              <a:rPr lang="en-US" sz="1600">
                <a:solidFill>
                  <a:srgbClr val="002060"/>
                </a:solidFill>
                <a:latin typeface="Book Antiqua" pitchFamily="18" charset="0"/>
              </a:rPr>
              <a:t>V</a:t>
            </a:r>
            <a:r>
              <a:rPr lang="ru-RU" sz="1600">
                <a:solidFill>
                  <a:srgbClr val="002060"/>
                </a:solidFill>
                <a:latin typeface="Times New Roman" pitchFamily="18" charset="0"/>
              </a:rPr>
              <a:t>э=4—12 м/мин. Величина б регулируется путем поднятия или опускания направляющей рамы экскаватора.</a:t>
            </a:r>
          </a:p>
          <a:p>
            <a:pPr algn="just"/>
            <a:r>
              <a:rPr lang="ru-RU" sz="1600">
                <a:solidFill>
                  <a:srgbClr val="002060"/>
                </a:solidFill>
                <a:latin typeface="Times New Roman" pitchFamily="18" charset="0"/>
              </a:rPr>
              <a:t>Выемка горной массы параллельными одиночными и много­рядными стружками обеспечивает постоянную производитель­ность экскаватора и эффективное наполнение ковшей при постоян­ных значениях </a:t>
            </a:r>
            <a:r>
              <a:rPr lang="ru-RU" sz="1600" i="1">
                <a:solidFill>
                  <a:srgbClr val="002060"/>
                </a:solidFill>
                <a:latin typeface="Times New Roman" pitchFamily="18" charset="0"/>
              </a:rPr>
              <a:t>Уз</a:t>
            </a:r>
            <a:r>
              <a:rPr lang="ru-RU" sz="1600">
                <a:solidFill>
                  <a:srgbClr val="002060"/>
                </a:solidFill>
                <a:latin typeface="Times New Roman" pitchFamily="18" charset="0"/>
              </a:rPr>
              <a:t> и б. При работе одиночными стружками после снятия каждой стружки путевая решетка непрерывно перемещается путепередвигателем непрерывного действия. Ширина заходки равна толщине стружки. Максимальная толщина стружки </a:t>
            </a:r>
            <a:r>
              <a:rPr lang="en-US" sz="1600" i="1">
                <a:solidFill>
                  <a:srgbClr val="002060"/>
                </a:solidFill>
                <a:latin typeface="Book Antiqua" pitchFamily="18" charset="0"/>
              </a:rPr>
              <a:t>Q</a:t>
            </a:r>
            <a:r>
              <a:rPr lang="ru-RU" sz="1600">
                <a:solidFill>
                  <a:srgbClr val="002060"/>
                </a:solidFill>
                <a:latin typeface="Times New Roman" pitchFamily="18" charset="0"/>
              </a:rPr>
              <a:t>   определяется вместимостью ковша цепного экскаватора. При вместимости ковша 400, 560, 800, 1120, 1600, 2240, 3150 л макси­мальная толщина стружки равна соответственно 50, 56, 63, 71, 80, 90, 100 см.</a:t>
            </a:r>
          </a:p>
          <a:p>
            <a:pPr algn="just"/>
            <a:r>
              <a:rPr lang="ru-RU" sz="1600">
                <a:solidFill>
                  <a:srgbClr val="002060"/>
                </a:solidFill>
                <a:latin typeface="Times New Roman" pitchFamily="18" charset="0"/>
              </a:rPr>
              <a:t>Выемка горной массы многорядными параллельными струж­ками наиболее рациональна в случае нижнего черпания и нали­чия выдвижной рамы.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Прямоугольник 1"/>
          <p:cNvSpPr>
            <a:spLocks noChangeArrowheads="1"/>
          </p:cNvSpPr>
          <p:nvPr/>
        </p:nvSpPr>
        <p:spPr bwMode="auto">
          <a:xfrm>
            <a:off x="500063" y="785813"/>
            <a:ext cx="8143875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>
                <a:solidFill>
                  <a:srgbClr val="002060"/>
                </a:solidFill>
                <a:latin typeface="Times New Roman" pitchFamily="18" charset="0"/>
              </a:rPr>
              <a:t>    В случае разработки уступа фронтальным забоем с выемкой горной массы треугольными стружками по вееру перед началом выемки первой стружки (после передвижки экскаваторных пу­тей) рама находится в горизонтальном положении. Для каждой последующей стружки рама опускается. После отработки заходки у подошвы уступа остаются гребни, которые отрабатываются пла­нирующим звеном. Вследствие неодинаковой толщины стружки по ее длине происходит неравномерное наполнение ковшей и не­сколько снижается (на 5—8%) производительность экскаватора. Экскаваторные пути передвигаются после отработки всей заходки.</a:t>
            </a:r>
          </a:p>
          <a:p>
            <a:pPr algn="just"/>
            <a:r>
              <a:rPr lang="ru-RU" sz="1600">
                <a:solidFill>
                  <a:srgbClr val="002060"/>
                </a:solidFill>
                <a:latin typeface="Times New Roman" pitchFamily="18" charset="0"/>
              </a:rPr>
              <a:t>При разработке уступа фронтальным забоем с выемкой гор­ной массы параллельными стружками верхним черпанием порядок работы такой же, как и при нижнем черпании. Экскава­торные пути перемещаются непрерывно на величину, равную тол­щине стружки, или (при наличии планирующего звена) периоди­чески на величину, равную длине планирующего звена.</a:t>
            </a:r>
          </a:p>
          <a:p>
            <a:pPr algn="just"/>
            <a:r>
              <a:rPr lang="ru-RU" sz="1600">
                <a:solidFill>
                  <a:srgbClr val="002060"/>
                </a:solidFill>
                <a:latin typeface="Times New Roman" pitchFamily="18" charset="0"/>
              </a:rPr>
              <a:t>При разработке уступа торцовым забоем применяется верх­нее и нижнее черпание. Максимальная ширина забоя при выемке горной массы серповидными стружками определяется длиной, уг­лом наклона и углом поворота рамы (для мощных экскаваторов она составляет 20—30 м).</a:t>
            </a:r>
            <a:r>
              <a:rPr lang="ru-RU" sz="1600">
                <a:latin typeface="Times New Roman" pitchFamily="18" charset="0"/>
              </a:rPr>
              <a:t> </a:t>
            </a:r>
            <a:r>
              <a:rPr lang="ru-RU" sz="1600">
                <a:solidFill>
                  <a:srgbClr val="002060"/>
                </a:solidFill>
                <a:latin typeface="Times New Roman" pitchFamily="18" charset="0"/>
              </a:rPr>
              <a:t>Высота забоя цепных экскаваторов зависит от высоты черпа­ния, длины направляющей рамы и угла ее наклона и изменяется в пределах 5—40 м. Угол наклона рамы определяется устойчи­востью разрабатываемых пород и не превышает 45°.При раздельной выемке горизонтальных и пологих пластов наиболее эффективны многоковшовые цепные экскаваторы с мно­гошарнирной рамой.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500063" y="500063"/>
            <a:ext cx="8072437" cy="283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28600" algn="just"/>
            <a:r>
              <a:rPr lang="ru-RU" sz="160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Arial" charset="0"/>
              </a:rPr>
              <a:t>Роторные экскаваторы на гусеничном и шагающе-рельсовом ходу разрабатывают уступы в основном торцовым забоем. Фрон­тальный забой применяется при использовании экскаваторов на рельсовом ходу, а также в случае раздельной выемки. При тор­цовом забое экскаватор стоит на. месте, а стрела с ротором пово­рачивается относительно оси экскаватора на угол (</a:t>
            </a:r>
            <a:r>
              <a:rPr lang="en-US" sz="1600">
                <a:solidFill>
                  <a:srgbClr val="002060"/>
                </a:solidFill>
                <a:latin typeface="Book Antiqua" pitchFamily="18" charset="0"/>
                <a:ea typeface="Times New Roman" pitchFamily="18" charset="0"/>
                <a:cs typeface="Arial" charset="0"/>
              </a:rPr>
              <a:t>i</a:t>
            </a:r>
            <a:r>
              <a:rPr lang="ru-RU" sz="160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Arial" charset="0"/>
              </a:rPr>
              <a:t>)=90—135°. Применение торцовых забоев позволяет уменьшить затраты элек­троэнергии, на передвижение экскаватора.</a:t>
            </a:r>
          </a:p>
          <a:p>
            <a:pPr indent="228600" algn="just" eaLnBrk="0" hangingPunct="0"/>
            <a:r>
              <a:rPr lang="ru-RU" sz="160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Arial" charset="0"/>
              </a:rPr>
              <a:t>Роторными экскаваторами можно вынимать горную массу вертикальными, горизонтальными стружками (рис. 3.19). При горизонтальных стружках уменьшается возможная высота разрабаты­ваемого уступа, увеличиваются энергоемкость выемки (до 30%) и нагрузки на ротор (на 10—30 %).</a:t>
            </a:r>
          </a:p>
          <a:p>
            <a:pPr indent="228600" eaLnBrk="0" hangingPunct="0"/>
            <a:endParaRPr lang="ru-RU">
              <a:ea typeface="Times New Roman" pitchFamily="18" charset="0"/>
              <a:cs typeface="Arial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17650" y="3130550"/>
          <a:ext cx="6108700" cy="596900"/>
        </p:xfrm>
        <a:graphic>
          <a:graphicData uri="http://schemas.openxmlformats.org/drawingml/2006/table">
            <a:tbl>
              <a:tblPr/>
              <a:tblGrid>
                <a:gridCol w="6109328"/>
              </a:tblGrid>
              <a:tr h="597529">
                <a:tc>
                  <a:txBody>
                    <a:bodyPr/>
                    <a:lstStyle/>
                    <a:p>
                      <a:pPr marL="50800" algn="just">
                        <a:spcAft>
                          <a:spcPts val="0"/>
                        </a:spcAft>
                      </a:pPr>
                      <a:endParaRPr lang="ru-RU" sz="6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041964" marR="3041964" marT="12071" marB="1207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228600"/>
            <a:r>
              <a:rPr lang="ru-RU" sz="1200">
                <a:ea typeface="Times New Roman" pitchFamily="18" charset="0"/>
                <a:cs typeface="Arial" charset="0"/>
              </a:rPr>
              <a:t>а                       б                         в                      г              </a:t>
            </a:r>
            <a:endParaRPr lang="ru-RU" sz="700">
              <a:ea typeface="Times New Roman" pitchFamily="18" charset="0"/>
              <a:cs typeface="Arial" charset="0"/>
            </a:endParaRPr>
          </a:p>
          <a:p>
            <a:pPr indent="228600" eaLnBrk="0" hangingPunct="0"/>
            <a:endParaRPr lang="ru-RU">
              <a:ea typeface="Times New Roman" pitchFamily="18" charset="0"/>
              <a:cs typeface="Arial" charset="0"/>
            </a:endParaRPr>
          </a:p>
        </p:txBody>
      </p:sp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3643313"/>
            <a:ext cx="4929187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Rectangle 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>
                <a:cs typeface="Arial" charset="0"/>
              </a:rPr>
              <a:t/>
            </a:r>
            <a:br>
              <a:rPr lang="ru-RU">
                <a:cs typeface="Arial" charset="0"/>
              </a:rPr>
            </a:br>
            <a:endParaRPr lang="ru-RU">
              <a:cs typeface="Arial" charset="0"/>
            </a:endParaRPr>
          </a:p>
        </p:txBody>
      </p:sp>
      <p:sp>
        <p:nvSpPr>
          <p:cNvPr id="15367" name="Прямоугольник 7"/>
          <p:cNvSpPr>
            <a:spLocks noChangeArrowheads="1"/>
          </p:cNvSpPr>
          <p:nvPr/>
        </p:nvSpPr>
        <p:spPr bwMode="auto">
          <a:xfrm>
            <a:off x="5857875" y="3500438"/>
            <a:ext cx="3000375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 i="1">
                <a:solidFill>
                  <a:srgbClr val="002060"/>
                </a:solidFill>
                <a:latin typeface="Times New Roman" pitchFamily="18" charset="0"/>
              </a:rPr>
              <a:t>Рис. 3.19.</a:t>
            </a:r>
            <a:r>
              <a:rPr lang="ru-RU" sz="1600">
                <a:solidFill>
                  <a:srgbClr val="002060"/>
                </a:solidFill>
                <a:latin typeface="Times New Roman" pitchFamily="18" charset="0"/>
              </a:rPr>
              <a:t> Схемы выемки горной массы роторными экскаваторами (цифрами показана очередность выемки стружек):</a:t>
            </a:r>
          </a:p>
          <a:p>
            <a:pPr algn="just"/>
            <a:r>
              <a:rPr lang="ru-RU" sz="1600" i="1">
                <a:solidFill>
                  <a:srgbClr val="002060"/>
                </a:solidFill>
                <a:latin typeface="Times New Roman" pitchFamily="18" charset="0"/>
              </a:rPr>
              <a:t>а —</a:t>
            </a:r>
            <a:r>
              <a:rPr lang="ru-RU" sz="1600">
                <a:solidFill>
                  <a:srgbClr val="002060"/>
                </a:solidFill>
                <a:latin typeface="Times New Roman" pitchFamily="18" charset="0"/>
              </a:rPr>
              <a:t> вертикальными однорядными стружками; б—то же, многорядными; </a:t>
            </a:r>
            <a:r>
              <a:rPr lang="ru-RU" sz="1600" i="1">
                <a:solidFill>
                  <a:srgbClr val="002060"/>
                </a:solidFill>
                <a:latin typeface="Times New Roman" pitchFamily="18" charset="0"/>
              </a:rPr>
              <a:t>в —</a:t>
            </a:r>
            <a:r>
              <a:rPr lang="ru-RU" sz="1600">
                <a:solidFill>
                  <a:srgbClr val="002060"/>
                </a:solidFill>
                <a:latin typeface="Times New Roman" pitchFamily="18" charset="0"/>
              </a:rPr>
              <a:t> горизонталь­ными стружками; </a:t>
            </a:r>
            <a:r>
              <a:rPr lang="ru-RU" sz="1600" i="1">
                <a:solidFill>
                  <a:srgbClr val="002060"/>
                </a:solidFill>
                <a:latin typeface="Times New Roman" pitchFamily="18" charset="0"/>
              </a:rPr>
              <a:t>г —</a:t>
            </a:r>
            <a:r>
              <a:rPr lang="ru-RU" sz="1600">
                <a:solidFill>
                  <a:srgbClr val="002060"/>
                </a:solidFill>
                <a:latin typeface="Times New Roman" pitchFamily="18" charset="0"/>
              </a:rPr>
              <a:t> комбинацией вертикальных и горизонтальных стружек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Прямоугольник 1"/>
          <p:cNvSpPr>
            <a:spLocks noChangeArrowheads="1"/>
          </p:cNvSpPr>
          <p:nvPr/>
        </p:nvSpPr>
        <p:spPr bwMode="auto">
          <a:xfrm>
            <a:off x="571500" y="428625"/>
            <a:ext cx="8072438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solidFill>
                  <a:srgbClr val="002060"/>
                </a:solidFill>
                <a:latin typeface="Times New Roman" pitchFamily="18" charset="0"/>
              </a:rPr>
              <a:t>    Давление экскаватора на ос­нование при выемке горной массы вертикальными стружками выше, чем горизонтальными. Поэтому в устойчивых породах при­меняются вертикальные стружки. Горизонтальные стружки при­меняются при экскавации рыхлых и сыпучих горных пород. Ком­бинация вертикальных и горизонтальных стружек применяется для создания пологих откосов в неустойчивых породах и при раздель­ной выемке тонких слоев.</a:t>
            </a:r>
          </a:p>
          <a:p>
            <a:pPr algn="just"/>
            <a:r>
              <a:rPr lang="ru-RU">
                <a:solidFill>
                  <a:srgbClr val="002060"/>
                </a:solidFill>
                <a:latin typeface="Times New Roman" pitchFamily="18" charset="0"/>
              </a:rPr>
              <a:t>Высота Нс срезаемого слоя при вертикальных стружках из­меняется в пределах (0,4—0,7) </a:t>
            </a:r>
            <a:r>
              <a:rPr lang="en-US" i="1">
                <a:solidFill>
                  <a:srgbClr val="002060"/>
                </a:solidFill>
                <a:latin typeface="Book Antiqua" pitchFamily="18" charset="0"/>
              </a:rPr>
              <a:t>Dp</a:t>
            </a:r>
            <a:r>
              <a:rPr lang="ru-RU">
                <a:solidFill>
                  <a:srgbClr val="002060"/>
                </a:solidFill>
                <a:latin typeface="Times New Roman" pitchFamily="18" charset="0"/>
              </a:rPr>
              <a:t> (где </a:t>
            </a:r>
            <a:r>
              <a:rPr lang="en-US">
                <a:solidFill>
                  <a:srgbClr val="002060"/>
                </a:solidFill>
                <a:latin typeface="Book Antiqua" pitchFamily="18" charset="0"/>
              </a:rPr>
              <a:t>Dp</a:t>
            </a:r>
            <a:r>
              <a:rPr lang="ru-RU">
                <a:solidFill>
                  <a:srgbClr val="002060"/>
                </a:solidFill>
                <a:latin typeface="Times New Roman" pitchFamily="18" charset="0"/>
              </a:rPr>
              <a:t> — диаметр роторного колеса). Так как при уменьшении числа слоев сокращается время вспомогательных операций, следует стремиться работать с макси­мальным значением Ас. При горизонтальных стружках ширина ленты также изменяется в пределах (0,4—0,7) </a:t>
            </a:r>
            <a:r>
              <a:rPr lang="en-US" i="1">
                <a:solidFill>
                  <a:srgbClr val="002060"/>
                </a:solidFill>
                <a:latin typeface="Book Antiqua" pitchFamily="18" charset="0"/>
              </a:rPr>
              <a:t>Dp</a:t>
            </a:r>
            <a:r>
              <a:rPr lang="ru-RU" i="1">
                <a:solidFill>
                  <a:srgbClr val="002060"/>
                </a:solidFill>
                <a:latin typeface="Times New Roman" pitchFamily="18" charset="0"/>
              </a:rPr>
              <a:t>.</a:t>
            </a:r>
            <a:r>
              <a:rPr lang="ru-RU">
                <a:solidFill>
                  <a:srgbClr val="002060"/>
                </a:solidFill>
                <a:latin typeface="Times New Roman" pitchFamily="18" charset="0"/>
              </a:rPr>
              <a:t> Толщина сре­заемой стружки зависит от мощности экскаватора и экскавируемости пород и колеблется в пределах 0,3—0,8 м.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0" y="357188"/>
            <a:ext cx="7286625" cy="6461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/>
              <a:t>Технология выемки пород и параметры забоев многоковшовых экскаваторов. </a:t>
            </a:r>
            <a:endParaRPr lang="ru-RU" i="1" dirty="0"/>
          </a:p>
        </p:txBody>
      </p:sp>
      <p:sp>
        <p:nvSpPr>
          <p:cNvPr id="17410" name="Прямоугольник 2"/>
          <p:cNvSpPr>
            <a:spLocks noChangeArrowheads="1"/>
          </p:cNvSpPr>
          <p:nvPr/>
        </p:nvSpPr>
        <p:spPr bwMode="auto">
          <a:xfrm>
            <a:off x="571500" y="1214438"/>
            <a:ext cx="807243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>
                <a:solidFill>
                  <a:srgbClr val="002060"/>
                </a:solidFill>
                <a:latin typeface="Times New Roman" pitchFamily="18" charset="0"/>
              </a:rPr>
              <a:t>     Удельное давление на грунт у многоковшовых цепных экскаваторов на рельсовом ходу изменяется от 13,8-10</a:t>
            </a:r>
            <a:r>
              <a:rPr lang="ru-RU" sz="1600" baseline="30000">
                <a:solidFill>
                  <a:srgbClr val="002060"/>
                </a:solidFill>
                <a:latin typeface="Times New Roman" pitchFamily="18" charset="0"/>
              </a:rPr>
              <a:t>5</a:t>
            </a:r>
            <a:r>
              <a:rPr lang="ru-RU" sz="1600">
                <a:solidFill>
                  <a:srgbClr val="002060"/>
                </a:solidFill>
                <a:latin typeface="Times New Roman" pitchFamily="18" charset="0"/>
              </a:rPr>
              <a:t> до 18,9-10</a:t>
            </a:r>
            <a:r>
              <a:rPr lang="ru-RU" sz="1600" baseline="30000">
                <a:solidFill>
                  <a:srgbClr val="002060"/>
                </a:solidFill>
                <a:latin typeface="Times New Roman" pitchFamily="18" charset="0"/>
              </a:rPr>
              <a:t>5</a:t>
            </a:r>
            <a:r>
              <a:rPr lang="ru-RU" sz="1600">
                <a:solidFill>
                  <a:srgbClr val="002060"/>
                </a:solidFill>
                <a:latin typeface="Times New Roman" pitchFamily="18" charset="0"/>
              </a:rPr>
              <a:t> Па, а удельное давление на грунт у многоковшовых экскаваторов на гусеничном ходу — от 1,25-10</a:t>
            </a:r>
            <a:r>
              <a:rPr lang="ru-RU" sz="1600" baseline="30000">
                <a:solidFill>
                  <a:srgbClr val="002060"/>
                </a:solidFill>
                <a:latin typeface="Times New Roman" pitchFamily="18" charset="0"/>
              </a:rPr>
              <a:t>5</a:t>
            </a:r>
            <a:r>
              <a:rPr lang="ru-RU" sz="1600">
                <a:solidFill>
                  <a:srgbClr val="002060"/>
                </a:solidFill>
                <a:latin typeface="Times New Roman" pitchFamily="18" charset="0"/>
              </a:rPr>
              <a:t> до 1,5-10</a:t>
            </a:r>
            <a:r>
              <a:rPr lang="ru-RU" sz="1600" baseline="30000">
                <a:solidFill>
                  <a:srgbClr val="002060"/>
                </a:solidFill>
                <a:latin typeface="Times New Roman" pitchFamily="18" charset="0"/>
              </a:rPr>
              <a:t>5</a:t>
            </a:r>
            <a:r>
              <a:rPr lang="ru-RU" sz="1600">
                <a:solidFill>
                  <a:srgbClr val="002060"/>
                </a:solidFill>
                <a:latin typeface="Times New Roman" pitchFamily="18" charset="0"/>
              </a:rPr>
              <a:t> Па.</a:t>
            </a:r>
          </a:p>
          <a:p>
            <a:pPr algn="just"/>
            <a:r>
              <a:rPr lang="ru-RU" sz="1600">
                <a:solidFill>
                  <a:srgbClr val="002060"/>
                </a:solidFill>
                <a:latin typeface="Times New Roman" pitchFamily="18" charset="0"/>
              </a:rPr>
              <a:t>Многоковшовые цепные экскаваторы выпускаются с верхним или нижним черпанием (рис. 3.13).</a:t>
            </a:r>
          </a:p>
        </p:txBody>
      </p:sp>
      <p:pic>
        <p:nvPicPr>
          <p:cNvPr id="17411" name="Picture 2" descr="http://ok-t.ru/studopediaru/baza10/406538698381.files/image03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88" y="3143250"/>
            <a:ext cx="6357937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Прямоугольник 1"/>
          <p:cNvSpPr>
            <a:spLocks noChangeArrowheads="1"/>
          </p:cNvSpPr>
          <p:nvPr/>
        </p:nvSpPr>
        <p:spPr bwMode="auto">
          <a:xfrm>
            <a:off x="428625" y="500063"/>
            <a:ext cx="8215313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>
                <a:solidFill>
                  <a:srgbClr val="002060"/>
                </a:solidFill>
                <a:latin typeface="Times New Roman" pitchFamily="18" charset="0"/>
              </a:rPr>
              <a:t>    </a:t>
            </a:r>
            <a:r>
              <a:rPr lang="ru-RU">
                <a:solidFill>
                  <a:srgbClr val="002060"/>
                </a:solidFill>
                <a:latin typeface="Times New Roman" pitchFamily="18" charset="0"/>
              </a:rPr>
              <a:t>Многоковшовые цепные экскаваторы наиболее успешно применяются для отработки пород без твердых включений.</a:t>
            </a:r>
            <a:r>
              <a:rPr lang="ru-RU">
                <a:latin typeface="Times New Roman" pitchFamily="18" charset="0"/>
              </a:rPr>
              <a:t> </a:t>
            </a:r>
            <a:r>
              <a:rPr lang="ru-RU">
                <a:solidFill>
                  <a:srgbClr val="002060"/>
                </a:solidFill>
                <a:latin typeface="Times New Roman" pitchFamily="18" charset="0"/>
              </a:rPr>
              <a:t>Неповоротные экскаваторы на железнодорожном ходу работают только в продольном забое; поворотные экскаваторы на гусеничном ходу могут работать и в торцовом забое.</a:t>
            </a:r>
          </a:p>
          <a:p>
            <a:pPr algn="just"/>
            <a:r>
              <a:rPr lang="ru-RU">
                <a:solidFill>
                  <a:srgbClr val="002060"/>
                </a:solidFill>
                <a:latin typeface="Times New Roman" pitchFamily="18" charset="0"/>
              </a:rPr>
              <a:t>В продольном забое выемка породы производится параллельными (рис. 3.14, а, б) или треугольными (рис. 3.14, в, г) стружками. Продольная стружка (ее толщина) образуется при движении ковшовой цепи по откосу уступа и при перемещении экскаватора вдоль уступа (рис. 3.15).</a:t>
            </a:r>
            <a:r>
              <a:rPr lang="ru-RU">
                <a:latin typeface="Times New Roman" pitchFamily="18" charset="0"/>
              </a:rPr>
              <a:t> </a:t>
            </a:r>
            <a:r>
              <a:rPr lang="ru-RU">
                <a:solidFill>
                  <a:srgbClr val="002060"/>
                </a:solidFill>
                <a:latin typeface="Times New Roman" pitchFamily="18" charset="0"/>
              </a:rPr>
              <a:t>В торцовом забое выемка породы производится многорядными серповидными стружками во время поворота экскаватора вокруг своей оси.</a:t>
            </a:r>
          </a:p>
          <a:p>
            <a:endParaRPr lang="ru-RU" sz="1600">
              <a:solidFill>
                <a:srgbClr val="00206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http://ok-t.ru/studopediaru/baza10/406538698381.files/image0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0" y="857250"/>
            <a:ext cx="7358063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CD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28</TotalTime>
  <Words>759</Words>
  <PresentationFormat>Экран (4:3)</PresentationFormat>
  <Paragraphs>21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6" baseType="lpstr">
      <vt:lpstr>Times New Roman</vt:lpstr>
      <vt:lpstr>Arial</vt:lpstr>
      <vt:lpstr>Wingdings 2</vt:lpstr>
      <vt:lpstr>Wingdings</vt:lpstr>
      <vt:lpstr>Wingdings 3</vt:lpstr>
      <vt:lpstr>Calibri</vt:lpstr>
      <vt:lpstr>Book Antiqua</vt:lpstr>
      <vt:lpstr>Апекс</vt:lpstr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RMPI</cp:lastModifiedBy>
  <cp:revision>6</cp:revision>
  <dcterms:created xsi:type="dcterms:W3CDTF">2016-12-18T14:01:15Z</dcterms:created>
  <dcterms:modified xsi:type="dcterms:W3CDTF">2017-01-16T09:21:58Z</dcterms:modified>
</cp:coreProperties>
</file>